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5"/>
  </p:notesMasterIdLst>
  <p:handoutMasterIdLst>
    <p:handoutMasterId r:id="rId6"/>
  </p:handoutMasterIdLst>
  <p:sldIdLst>
    <p:sldId id="268" r:id="rId2"/>
    <p:sldId id="270" r:id="rId3"/>
    <p:sldId id="269" r:id="rId4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DF3ED"/>
    <a:srgbClr val="C55A1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69" d="100"/>
          <a:sy n="69" d="100"/>
        </p:scale>
        <p:origin x="2290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0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6B989D-C571-49F6-BF6E-885E5BCF0182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371013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AAD6F5-C0EF-4E5D-88C6-8A08283FF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877251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15B2C2-C2E8-443C-8BCD-D41CAE0ED780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16150" y="1233488"/>
            <a:ext cx="230346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0" y="4748213"/>
            <a:ext cx="5389563" cy="3884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013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873ED3B-0596-4534-9716-11E4B25DE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18441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7270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70896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62429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78625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9886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76748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04593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8001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61157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32825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31392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ADCD86-E825-4363-A214-7DECC058391E}" type="datetimeFigureOut">
              <a:rPr kumimoji="1" lang="ja-JP" altLang="en-US" smtClean="0"/>
              <a:t>2021/6/30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C7E770-3824-48A2-BDD1-EB15CF36429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15423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テキスト ボックス 103"/>
          <p:cNvSpPr txBox="1"/>
          <p:nvPr/>
        </p:nvSpPr>
        <p:spPr>
          <a:xfrm>
            <a:off x="438973" y="107169"/>
            <a:ext cx="5980054" cy="52322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必要な実績疎明資料の判定</a:t>
            </a:r>
            <a:endParaRPr kumimoji="1" lang="en-US" altLang="ja-JP" sz="28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3" name="直線コネクタ 2"/>
          <p:cNvCxnSpPr/>
          <p:nvPr/>
        </p:nvCxnSpPr>
        <p:spPr>
          <a:xfrm>
            <a:off x="1251000" y="535258"/>
            <a:ext cx="4356000" cy="0"/>
          </a:xfrm>
          <a:prstGeom prst="line">
            <a:avLst/>
          </a:prstGeom>
          <a:ln w="28575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" name="グループ化 3"/>
          <p:cNvGrpSpPr/>
          <p:nvPr/>
        </p:nvGrpSpPr>
        <p:grpSpPr>
          <a:xfrm>
            <a:off x="5544562" y="21554"/>
            <a:ext cx="1486673" cy="514331"/>
            <a:chOff x="5544562" y="21554"/>
            <a:chExt cx="1486673" cy="514331"/>
          </a:xfrm>
        </p:grpSpPr>
        <p:sp>
          <p:nvSpPr>
            <p:cNvPr id="81" name="テキスト ボックス 80"/>
            <p:cNvSpPr txBox="1"/>
            <p:nvPr/>
          </p:nvSpPr>
          <p:spPr>
            <a:xfrm>
              <a:off x="5544562" y="74220"/>
              <a:ext cx="148667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24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別紙２</a:t>
              </a:r>
              <a:endParaRPr kumimoji="1" lang="en-US" altLang="ja-JP" sz="24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" name="正方形/長方形 1"/>
            <p:cNvSpPr/>
            <p:nvPr/>
          </p:nvSpPr>
          <p:spPr>
            <a:xfrm>
              <a:off x="5707597" y="21554"/>
              <a:ext cx="1116000" cy="477791"/>
            </a:xfrm>
            <a:prstGeom prst="rect">
              <a:avLst/>
            </a:prstGeom>
            <a:noFill/>
            <a:ln w="38100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4" name="グループ化 83"/>
          <p:cNvGrpSpPr/>
          <p:nvPr/>
        </p:nvGrpSpPr>
        <p:grpSpPr>
          <a:xfrm>
            <a:off x="91502" y="862989"/>
            <a:ext cx="6732095" cy="1879962"/>
            <a:chOff x="91502" y="1097160"/>
            <a:chExt cx="6732095" cy="1879962"/>
          </a:xfrm>
        </p:grpSpPr>
        <p:sp>
          <p:nvSpPr>
            <p:cNvPr id="92" name="ホームベース 91"/>
            <p:cNvSpPr/>
            <p:nvPr/>
          </p:nvSpPr>
          <p:spPr>
            <a:xfrm rot="5400000">
              <a:off x="672808" y="1592509"/>
              <a:ext cx="563753" cy="1659459"/>
            </a:xfrm>
            <a:prstGeom prst="homePlat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94" name="正方形/長方形 93"/>
            <p:cNvSpPr/>
            <p:nvPr/>
          </p:nvSpPr>
          <p:spPr>
            <a:xfrm>
              <a:off x="124955" y="1097160"/>
              <a:ext cx="6608092" cy="1322431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95" name="角丸四角形 94"/>
            <p:cNvSpPr/>
            <p:nvPr/>
          </p:nvSpPr>
          <p:spPr>
            <a:xfrm>
              <a:off x="1130408" y="1228783"/>
              <a:ext cx="3559767" cy="1006631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96" name="角丸四角形 95"/>
            <p:cNvSpPr/>
            <p:nvPr/>
          </p:nvSpPr>
          <p:spPr>
            <a:xfrm>
              <a:off x="5097005" y="1224005"/>
              <a:ext cx="1575016" cy="1020194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97" name="テキスト ボックス 96"/>
            <p:cNvSpPr txBox="1"/>
            <p:nvPr/>
          </p:nvSpPr>
          <p:spPr>
            <a:xfrm>
              <a:off x="91502" y="1297378"/>
              <a:ext cx="1092355" cy="8771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en-US" altLang="ja-JP" sz="1600" b="1" u="sng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STEP</a:t>
              </a:r>
              <a:r>
                <a:rPr kumimoji="1" lang="ja-JP" altLang="en-US" sz="1600" b="1" u="sng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１</a:t>
              </a:r>
              <a:endParaRPr kumimoji="1" lang="en-US" altLang="ja-JP" sz="1600" b="1" u="sng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endParaRPr kumimoji="1" lang="en-US" altLang="ja-JP" sz="3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</a:t>
              </a:r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出演者等</a:t>
              </a:r>
              <a:endParaRPr kumimoji="1" lang="en-US" altLang="ja-JP" sz="1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</a:t>
              </a:r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の</a:t>
              </a:r>
              <a:r>
                <a:rPr kumimoji="1" lang="ja-JP" altLang="en-US" sz="16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実績</a:t>
              </a:r>
            </a:p>
          </p:txBody>
        </p:sp>
        <p:sp>
          <p:nvSpPr>
            <p:cNvPr id="98" name="右矢印 97"/>
            <p:cNvSpPr/>
            <p:nvPr/>
          </p:nvSpPr>
          <p:spPr>
            <a:xfrm>
              <a:off x="4768635" y="1428720"/>
              <a:ext cx="249910" cy="511444"/>
            </a:xfrm>
            <a:prstGeom prst="rightArrow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99" name="テキスト ボックス 98"/>
            <p:cNvSpPr txBox="1"/>
            <p:nvPr/>
          </p:nvSpPr>
          <p:spPr>
            <a:xfrm>
              <a:off x="1141466" y="1287355"/>
              <a:ext cx="3566209" cy="92333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催物の出演者・チームについて、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それぞれ過去の催物の音声又は動画はありますか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01" name="テキスト ボックス 100"/>
            <p:cNvSpPr txBox="1"/>
            <p:nvPr/>
          </p:nvSpPr>
          <p:spPr>
            <a:xfrm>
              <a:off x="4700327" y="2577012"/>
              <a:ext cx="856281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20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はい</a:t>
              </a:r>
              <a:endParaRPr kumimoji="1" lang="en-US" altLang="ja-JP" sz="20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06" name="テキスト ボックス 105"/>
            <p:cNvSpPr txBox="1"/>
            <p:nvPr/>
          </p:nvSpPr>
          <p:spPr>
            <a:xfrm>
              <a:off x="5018545" y="1209359"/>
              <a:ext cx="1805052" cy="109260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当該データ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b="1" dirty="0" err="1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をご提</a:t>
              </a:r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出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ください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1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（</a:t>
              </a:r>
              <a:r>
                <a:rPr kumimoji="1" lang="en-US" altLang="ja-JP" sz="11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※</a:t>
              </a:r>
              <a:r>
                <a:rPr kumimoji="1" lang="ja-JP" altLang="en-US" sz="11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）</a:t>
              </a:r>
              <a:endParaRPr kumimoji="1" lang="en-US" altLang="ja-JP" sz="11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08" name="テキスト ボックス 107"/>
            <p:cNvSpPr txBox="1"/>
            <p:nvPr/>
          </p:nvSpPr>
          <p:spPr>
            <a:xfrm>
              <a:off x="1829261" y="2585488"/>
              <a:ext cx="11639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いいえ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09" name="正方形/長方形 108"/>
            <p:cNvSpPr/>
            <p:nvPr/>
          </p:nvSpPr>
          <p:spPr>
            <a:xfrm>
              <a:off x="4494086" y="2607176"/>
              <a:ext cx="288000" cy="274071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正方形/長方形 109"/>
            <p:cNvSpPr/>
            <p:nvPr/>
          </p:nvSpPr>
          <p:spPr>
            <a:xfrm>
              <a:off x="1673200" y="2607176"/>
              <a:ext cx="288000" cy="274071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4" name="グループ化 113"/>
          <p:cNvGrpSpPr/>
          <p:nvPr/>
        </p:nvGrpSpPr>
        <p:grpSpPr>
          <a:xfrm>
            <a:off x="91502" y="2836566"/>
            <a:ext cx="6641545" cy="4335715"/>
            <a:chOff x="91502" y="1147945"/>
            <a:chExt cx="6641545" cy="4335715"/>
          </a:xfrm>
        </p:grpSpPr>
        <p:sp>
          <p:nvSpPr>
            <p:cNvPr id="117" name="ホームベース 116"/>
            <p:cNvSpPr/>
            <p:nvPr/>
          </p:nvSpPr>
          <p:spPr>
            <a:xfrm rot="5400000">
              <a:off x="672808" y="4059784"/>
              <a:ext cx="563753" cy="1659459"/>
            </a:xfrm>
            <a:prstGeom prst="homePlat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18" name="正方形/長方形 117"/>
            <p:cNvSpPr/>
            <p:nvPr/>
          </p:nvSpPr>
          <p:spPr>
            <a:xfrm>
              <a:off x="124955" y="1147945"/>
              <a:ext cx="6608092" cy="3738398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19" name="角丸四角形 118"/>
            <p:cNvSpPr/>
            <p:nvPr/>
          </p:nvSpPr>
          <p:spPr>
            <a:xfrm>
              <a:off x="1130408" y="1295689"/>
              <a:ext cx="5541613" cy="1006631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20" name="角丸四角形 119"/>
            <p:cNvSpPr/>
            <p:nvPr/>
          </p:nvSpPr>
          <p:spPr>
            <a:xfrm>
              <a:off x="1130408" y="3175378"/>
              <a:ext cx="5541613" cy="1572675"/>
            </a:xfrm>
            <a:prstGeom prst="roundRect">
              <a:avLst>
                <a:gd name="adj" fmla="val 9587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23" name="テキスト ボックス 122"/>
            <p:cNvSpPr txBox="1"/>
            <p:nvPr/>
          </p:nvSpPr>
          <p:spPr>
            <a:xfrm>
              <a:off x="91502" y="1341982"/>
              <a:ext cx="1092355" cy="8771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en-US" altLang="ja-JP" sz="1600" b="1" u="sng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STEP</a:t>
              </a:r>
              <a:r>
                <a:rPr kumimoji="1" lang="ja-JP" altLang="en-US" sz="1600" b="1" u="sng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２</a:t>
              </a:r>
              <a:endParaRPr kumimoji="1" lang="en-US" altLang="ja-JP" sz="1600" b="1" u="sng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endParaRPr kumimoji="1" lang="en-US" altLang="ja-JP" sz="3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</a:t>
              </a:r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主催者等</a:t>
              </a:r>
              <a:endParaRPr kumimoji="1" lang="en-US" altLang="ja-JP" sz="1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</a:t>
              </a:r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の</a:t>
              </a:r>
              <a:r>
                <a:rPr kumimoji="1" lang="ja-JP" altLang="en-US" sz="16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実績</a:t>
              </a:r>
            </a:p>
          </p:txBody>
        </p:sp>
        <p:sp>
          <p:nvSpPr>
            <p:cNvPr id="142" name="右矢印 141"/>
            <p:cNvSpPr/>
            <p:nvPr/>
          </p:nvSpPr>
          <p:spPr>
            <a:xfrm rot="5400000">
              <a:off x="3562497" y="1509192"/>
              <a:ext cx="677432" cy="2454225"/>
            </a:xfrm>
            <a:prstGeom prst="rightArrow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43" name="テキスト ボックス 142"/>
            <p:cNvSpPr txBox="1"/>
            <p:nvPr/>
          </p:nvSpPr>
          <p:spPr>
            <a:xfrm>
              <a:off x="1141466" y="1354261"/>
              <a:ext cx="5530555" cy="92333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催物の主催者等について、過去に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大声</a:t>
              </a:r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・歓声等なしの催物を開催したことは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ありますか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52" name="テキスト ボックス 151"/>
            <p:cNvSpPr txBox="1"/>
            <p:nvPr/>
          </p:nvSpPr>
          <p:spPr>
            <a:xfrm>
              <a:off x="3660107" y="2488614"/>
              <a:ext cx="856281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20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はい</a:t>
              </a:r>
              <a:endParaRPr kumimoji="1" lang="en-US" altLang="ja-JP" sz="20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59" name="テキスト ボックス 158"/>
            <p:cNvSpPr txBox="1"/>
            <p:nvPr/>
          </p:nvSpPr>
          <p:spPr>
            <a:xfrm>
              <a:off x="1141466" y="3270725"/>
              <a:ext cx="5564008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①</a:t>
              </a:r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当該類似の催物の音声又は動画データ</a:t>
              </a:r>
              <a:r>
                <a:rPr kumimoji="1" lang="ja-JP" altLang="en-US" sz="12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（</a:t>
              </a:r>
              <a:r>
                <a:rPr kumimoji="1" lang="en-US" altLang="ja-JP" sz="12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※</a:t>
              </a:r>
              <a:r>
                <a:rPr kumimoji="1" lang="ja-JP" altLang="en-US" sz="12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）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②</a:t>
              </a:r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来場者層の類似性の説明（</a:t>
              </a:r>
              <a:r>
                <a:rPr kumimoji="1"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P.</a:t>
              </a:r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２～３）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③</a:t>
              </a:r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当該類似の催物と同種対策を講じることを示す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計画書（主催者等作成書類、形式不問）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の３種類の資料をご提出ください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0" name="テキスト ボックス 159"/>
            <p:cNvSpPr txBox="1"/>
            <p:nvPr/>
          </p:nvSpPr>
          <p:spPr>
            <a:xfrm>
              <a:off x="1829261" y="5114328"/>
              <a:ext cx="11639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いいえ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1" name="正方形/長方形 160"/>
            <p:cNvSpPr/>
            <p:nvPr/>
          </p:nvSpPr>
          <p:spPr>
            <a:xfrm>
              <a:off x="3453866" y="2518778"/>
              <a:ext cx="288000" cy="274071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2" name="正方形/長方形 161"/>
            <p:cNvSpPr/>
            <p:nvPr/>
          </p:nvSpPr>
          <p:spPr>
            <a:xfrm>
              <a:off x="1673200" y="5136016"/>
              <a:ext cx="288000" cy="274071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3" name="グループ化 162"/>
          <p:cNvGrpSpPr/>
          <p:nvPr/>
        </p:nvGrpSpPr>
        <p:grpSpPr>
          <a:xfrm>
            <a:off x="91502" y="7265896"/>
            <a:ext cx="6641545" cy="1322431"/>
            <a:chOff x="91502" y="1097160"/>
            <a:chExt cx="6641545" cy="1322431"/>
          </a:xfrm>
        </p:grpSpPr>
        <p:sp>
          <p:nvSpPr>
            <p:cNvPr id="165" name="正方形/長方形 164"/>
            <p:cNvSpPr/>
            <p:nvPr/>
          </p:nvSpPr>
          <p:spPr>
            <a:xfrm>
              <a:off x="124955" y="1097160"/>
              <a:ext cx="6608092" cy="1322431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66" name="角丸四角形 165"/>
            <p:cNvSpPr/>
            <p:nvPr/>
          </p:nvSpPr>
          <p:spPr>
            <a:xfrm>
              <a:off x="1130408" y="1228783"/>
              <a:ext cx="5541613" cy="1006631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68" name="テキスト ボックス 167"/>
            <p:cNvSpPr txBox="1"/>
            <p:nvPr/>
          </p:nvSpPr>
          <p:spPr>
            <a:xfrm>
              <a:off x="91502" y="1467499"/>
              <a:ext cx="1092355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収容率の</a:t>
              </a:r>
              <a:endParaRPr kumimoji="1" lang="en-US" altLang="ja-JP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目安</a:t>
              </a:r>
              <a:endParaRPr kumimoji="1" lang="en-US" altLang="ja-JP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0" name="テキスト ボックス 169"/>
            <p:cNvSpPr txBox="1"/>
            <p:nvPr/>
          </p:nvSpPr>
          <p:spPr>
            <a:xfrm>
              <a:off x="1141466" y="1287355"/>
              <a:ext cx="5448284" cy="92333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収容率の上限は、</a:t>
              </a:r>
              <a:r>
                <a:rPr kumimoji="1"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50</a:t>
              </a:r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％以内で催物を開催して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ください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※</a:t>
              </a:r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実績疎明資料のご提出は不要です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38" name="テキスト ボックス 37"/>
          <p:cNvSpPr txBox="1"/>
          <p:nvPr/>
        </p:nvSpPr>
        <p:spPr>
          <a:xfrm>
            <a:off x="281963" y="8592734"/>
            <a:ext cx="6294074" cy="52322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→次ページ以降に資料フォーマット有</a:t>
            </a:r>
            <a:endParaRPr kumimoji="1" lang="en-US" altLang="ja-JP" sz="28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67538" y="9047363"/>
            <a:ext cx="6790462" cy="95410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事前相談不要の場合は、都道府県へのデータの提出や</a:t>
            </a:r>
            <a:r>
              <a:rPr kumimoji="1"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HP</a:t>
            </a:r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等での公表は不要です。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また、事前相談を行う場合で、開催地の都道府県に対して、過去に結果報告資料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としてデータをご提出いただいたことがある場合は、その旨を都道府県にご連絡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ください。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6601187" y="9654947"/>
            <a:ext cx="53852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206355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グループ化 35"/>
          <p:cNvGrpSpPr/>
          <p:nvPr/>
        </p:nvGrpSpPr>
        <p:grpSpPr>
          <a:xfrm>
            <a:off x="124955" y="757656"/>
            <a:ext cx="6633985" cy="1197243"/>
            <a:chOff x="124955" y="1254625"/>
            <a:chExt cx="6633985" cy="1197243"/>
          </a:xfrm>
        </p:grpSpPr>
        <p:sp>
          <p:nvSpPr>
            <p:cNvPr id="12" name="ホームベース 11"/>
            <p:cNvSpPr/>
            <p:nvPr/>
          </p:nvSpPr>
          <p:spPr>
            <a:xfrm rot="5400000">
              <a:off x="672808" y="1340262"/>
              <a:ext cx="563753" cy="1659459"/>
            </a:xfrm>
            <a:prstGeom prst="homePlat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3" name="正方形/長方形 12"/>
            <p:cNvSpPr/>
            <p:nvPr/>
          </p:nvSpPr>
          <p:spPr>
            <a:xfrm>
              <a:off x="124955" y="1254625"/>
              <a:ext cx="6608092" cy="915366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5" name="角丸四角形 14"/>
            <p:cNvSpPr/>
            <p:nvPr/>
          </p:nvSpPr>
          <p:spPr>
            <a:xfrm>
              <a:off x="1130408" y="1308383"/>
              <a:ext cx="5541613" cy="807850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8" name="テキスト ボックス 17"/>
            <p:cNvSpPr txBox="1"/>
            <p:nvPr/>
          </p:nvSpPr>
          <p:spPr>
            <a:xfrm>
              <a:off x="191861" y="1337152"/>
              <a:ext cx="1092355" cy="8771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endParaRPr kumimoji="1" lang="en-US" altLang="ja-JP" sz="3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過去の </a:t>
              </a:r>
              <a:endParaRPr kumimoji="1" lang="en-US" altLang="ja-JP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催物の</a:t>
              </a:r>
              <a:endParaRPr kumimoji="1" lang="en-US" altLang="ja-JP" sz="1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</a:t>
              </a:r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情報</a:t>
              </a:r>
              <a:endParaRPr kumimoji="1" lang="ja-JP" altLang="en-US" sz="1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" name="テキスト ボックス 20"/>
            <p:cNvSpPr txBox="1"/>
            <p:nvPr/>
          </p:nvSpPr>
          <p:spPr>
            <a:xfrm>
              <a:off x="1141466" y="1461235"/>
              <a:ext cx="5617474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過去１年以内に大声・歓声等なしで開催した催物の情報を</a:t>
              </a:r>
              <a:endPara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ご記入ください。</a:t>
              </a:r>
              <a:endPara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82" name="正方形/長方形 81"/>
          <p:cNvSpPr/>
          <p:nvPr/>
        </p:nvSpPr>
        <p:spPr>
          <a:xfrm>
            <a:off x="124955" y="1954899"/>
            <a:ext cx="6608092" cy="7467881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sz="1350"/>
          </a:p>
        </p:txBody>
      </p:sp>
      <p:grpSp>
        <p:nvGrpSpPr>
          <p:cNvPr id="6" name="グループ化 5"/>
          <p:cNvGrpSpPr/>
          <p:nvPr/>
        </p:nvGrpSpPr>
        <p:grpSpPr>
          <a:xfrm>
            <a:off x="205683" y="2080865"/>
            <a:ext cx="6821608" cy="551497"/>
            <a:chOff x="205684" y="2047412"/>
            <a:chExt cx="6821608" cy="579526"/>
          </a:xfrm>
        </p:grpSpPr>
        <p:sp>
          <p:nvSpPr>
            <p:cNvPr id="83" name="角丸四角形 82"/>
            <p:cNvSpPr/>
            <p:nvPr/>
          </p:nvSpPr>
          <p:spPr>
            <a:xfrm>
              <a:off x="205684" y="2047412"/>
              <a:ext cx="1355488" cy="579526"/>
            </a:xfrm>
            <a:prstGeom prst="roundRect">
              <a:avLst>
                <a:gd name="adj" fmla="val 14323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開催日時</a:t>
              </a:r>
              <a:endParaRPr kumimoji="1" lang="ja-JP" altLang="en-US" sz="16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5" name="角丸四角形 84"/>
            <p:cNvSpPr/>
            <p:nvPr/>
          </p:nvSpPr>
          <p:spPr>
            <a:xfrm>
              <a:off x="1686504" y="2050398"/>
              <a:ext cx="4985518" cy="576540"/>
            </a:xfrm>
            <a:prstGeom prst="roundRect">
              <a:avLst>
                <a:gd name="adj" fmla="val 18601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grpSp>
          <p:nvGrpSpPr>
            <p:cNvPr id="5" name="グループ化 4"/>
            <p:cNvGrpSpPr/>
            <p:nvPr/>
          </p:nvGrpSpPr>
          <p:grpSpPr>
            <a:xfrm>
              <a:off x="1605772" y="2212015"/>
              <a:ext cx="5421520" cy="307777"/>
              <a:chOff x="1605772" y="2178562"/>
              <a:chExt cx="5421520" cy="307777"/>
            </a:xfrm>
          </p:grpSpPr>
          <p:sp>
            <p:nvSpPr>
              <p:cNvPr id="86" name="テキスト ボックス 85"/>
              <p:cNvSpPr txBox="1"/>
              <p:nvPr/>
            </p:nvSpPr>
            <p:spPr>
              <a:xfrm>
                <a:off x="1605772" y="2178562"/>
                <a:ext cx="811601" cy="29751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kumimoji="1" lang="ja-JP" altLang="en-US" sz="1600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令和</a:t>
                </a:r>
                <a:endParaRPr kumimoji="1" lang="en-US" altLang="ja-JP" sz="16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7" name="テキスト ボックス 86"/>
              <p:cNvSpPr txBox="1"/>
              <p:nvPr/>
            </p:nvSpPr>
            <p:spPr>
              <a:xfrm>
                <a:off x="2205905" y="2178562"/>
                <a:ext cx="811601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kumimoji="1" lang="ja-JP" altLang="en-US" sz="1600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年</a:t>
                </a:r>
                <a:endParaRPr kumimoji="1" lang="en-US" altLang="ja-JP" sz="16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8" name="テキスト ボックス 87"/>
              <p:cNvSpPr txBox="1"/>
              <p:nvPr/>
            </p:nvSpPr>
            <p:spPr>
              <a:xfrm>
                <a:off x="2826317" y="2178562"/>
                <a:ext cx="811601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kumimoji="1" lang="ja-JP" altLang="en-US" sz="1600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月</a:t>
                </a:r>
                <a:endParaRPr kumimoji="1" lang="en-US" altLang="ja-JP" sz="16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89" name="テキスト ボックス 88"/>
              <p:cNvSpPr txBox="1"/>
              <p:nvPr/>
            </p:nvSpPr>
            <p:spPr>
              <a:xfrm>
                <a:off x="3361541" y="2178562"/>
                <a:ext cx="811601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kumimoji="1" lang="ja-JP" altLang="en-US" sz="1600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</a:t>
                </a:r>
                <a:endParaRPr kumimoji="1" lang="en-US" altLang="ja-JP" sz="16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90" name="テキスト ボックス 89"/>
              <p:cNvSpPr txBox="1"/>
              <p:nvPr/>
            </p:nvSpPr>
            <p:spPr>
              <a:xfrm>
                <a:off x="3896765" y="2178562"/>
                <a:ext cx="811601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kumimoji="1" lang="ja-JP" altLang="en-US" sz="16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時</a:t>
                </a:r>
                <a:endParaRPr kumimoji="1" lang="en-US" altLang="ja-JP" sz="16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91" name="テキスト ボックス 90"/>
              <p:cNvSpPr txBox="1"/>
              <p:nvPr/>
            </p:nvSpPr>
            <p:spPr>
              <a:xfrm>
                <a:off x="4431989" y="2178562"/>
                <a:ext cx="1204792" cy="29751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kumimoji="1" lang="ja-JP" altLang="en-US" sz="1600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分　～　</a:t>
                </a:r>
                <a:endParaRPr kumimoji="1" lang="en-US" altLang="ja-JP" sz="16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93" name="テキスト ボックス 92"/>
              <p:cNvSpPr txBox="1"/>
              <p:nvPr/>
            </p:nvSpPr>
            <p:spPr>
              <a:xfrm>
                <a:off x="5822500" y="2178562"/>
                <a:ext cx="1204792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kumimoji="1" lang="ja-JP" altLang="en-US" sz="1600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分</a:t>
                </a:r>
                <a:endParaRPr kumimoji="1" lang="en-US" altLang="ja-JP" sz="16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00" name="テキスト ボックス 99"/>
              <p:cNvSpPr txBox="1"/>
              <p:nvPr/>
            </p:nvSpPr>
            <p:spPr>
              <a:xfrm>
                <a:off x="5471515" y="2178562"/>
                <a:ext cx="811601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kumimoji="1" lang="ja-JP" altLang="en-US" sz="16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時</a:t>
                </a:r>
                <a:endParaRPr kumimoji="1" lang="en-US" altLang="ja-JP" sz="16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grpSp>
        <p:nvGrpSpPr>
          <p:cNvPr id="8" name="グループ化 7"/>
          <p:cNvGrpSpPr/>
          <p:nvPr/>
        </p:nvGrpSpPr>
        <p:grpSpPr>
          <a:xfrm>
            <a:off x="205683" y="2759960"/>
            <a:ext cx="6458043" cy="551497"/>
            <a:chOff x="185556" y="3407740"/>
            <a:chExt cx="6458043" cy="579526"/>
          </a:xfrm>
        </p:grpSpPr>
        <p:sp>
          <p:nvSpPr>
            <p:cNvPr id="105" name="角丸四角形 104"/>
            <p:cNvSpPr/>
            <p:nvPr/>
          </p:nvSpPr>
          <p:spPr>
            <a:xfrm>
              <a:off x="185556" y="3407740"/>
              <a:ext cx="1355487" cy="579526"/>
            </a:xfrm>
            <a:prstGeom prst="roundRect">
              <a:avLst>
                <a:gd name="adj" fmla="val 17786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開催会場</a:t>
              </a:r>
              <a:endParaRPr kumimoji="1" lang="ja-JP" altLang="en-US" sz="16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07" name="角丸四角形 106"/>
            <p:cNvSpPr/>
            <p:nvPr/>
          </p:nvSpPr>
          <p:spPr>
            <a:xfrm>
              <a:off x="1658081" y="3410726"/>
              <a:ext cx="4985518" cy="576540"/>
            </a:xfrm>
            <a:prstGeom prst="roundRect">
              <a:avLst>
                <a:gd name="adj" fmla="val 18601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</p:grpSp>
      <p:grpSp>
        <p:nvGrpSpPr>
          <p:cNvPr id="111" name="グループ化 110"/>
          <p:cNvGrpSpPr/>
          <p:nvPr/>
        </p:nvGrpSpPr>
        <p:grpSpPr>
          <a:xfrm>
            <a:off x="205683" y="3439055"/>
            <a:ext cx="6458043" cy="551497"/>
            <a:chOff x="185556" y="3407740"/>
            <a:chExt cx="6458043" cy="579526"/>
          </a:xfrm>
        </p:grpSpPr>
        <p:sp>
          <p:nvSpPr>
            <p:cNvPr id="112" name="角丸四角形 111"/>
            <p:cNvSpPr/>
            <p:nvPr/>
          </p:nvSpPr>
          <p:spPr>
            <a:xfrm>
              <a:off x="185556" y="3407740"/>
              <a:ext cx="1355487" cy="579526"/>
            </a:xfrm>
            <a:prstGeom prst="roundRect">
              <a:avLst>
                <a:gd name="adj" fmla="val 17786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会場所在地</a:t>
              </a:r>
              <a:endParaRPr kumimoji="1" lang="ja-JP" altLang="en-US" sz="16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13" name="角丸四角形 112"/>
            <p:cNvSpPr/>
            <p:nvPr/>
          </p:nvSpPr>
          <p:spPr>
            <a:xfrm>
              <a:off x="1658081" y="3410726"/>
              <a:ext cx="4985518" cy="576540"/>
            </a:xfrm>
            <a:prstGeom prst="roundRect">
              <a:avLst>
                <a:gd name="adj" fmla="val 18601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</p:grpSp>
      <p:grpSp>
        <p:nvGrpSpPr>
          <p:cNvPr id="9" name="グループ化 8"/>
          <p:cNvGrpSpPr/>
          <p:nvPr/>
        </p:nvGrpSpPr>
        <p:grpSpPr>
          <a:xfrm>
            <a:off x="205683" y="6906246"/>
            <a:ext cx="6458043" cy="1001955"/>
            <a:chOff x="205683" y="6992642"/>
            <a:chExt cx="6458043" cy="1001955"/>
          </a:xfrm>
        </p:grpSpPr>
        <p:grpSp>
          <p:nvGrpSpPr>
            <p:cNvPr id="139" name="グループ化 138"/>
            <p:cNvGrpSpPr/>
            <p:nvPr/>
          </p:nvGrpSpPr>
          <p:grpSpPr>
            <a:xfrm>
              <a:off x="205683" y="6992642"/>
              <a:ext cx="6458043" cy="1001955"/>
              <a:chOff x="185556" y="3407740"/>
              <a:chExt cx="6458043" cy="1052878"/>
            </a:xfrm>
          </p:grpSpPr>
          <p:sp>
            <p:nvSpPr>
              <p:cNvPr id="140" name="角丸四角形 139"/>
              <p:cNvSpPr/>
              <p:nvPr/>
            </p:nvSpPr>
            <p:spPr>
              <a:xfrm>
                <a:off x="185556" y="3407740"/>
                <a:ext cx="1355487" cy="1052878"/>
              </a:xfrm>
              <a:prstGeom prst="roundRect">
                <a:avLst>
                  <a:gd name="adj" fmla="val 9995"/>
                </a:avLst>
              </a:prstGeom>
              <a:solidFill>
                <a:srgbClr val="FDF3E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kumimoji="1" lang="ja-JP" altLang="en-US" sz="1600" b="1" dirty="0" smtClean="0">
                    <a:solidFill>
                      <a:schemeClr val="tx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出演者</a:t>
                </a:r>
                <a:endParaRPr kumimoji="1" lang="en-US" altLang="ja-JP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ctr"/>
                <a:r>
                  <a:rPr kumimoji="1" lang="ja-JP" altLang="en-US" sz="1600" b="1" dirty="0" smtClean="0">
                    <a:solidFill>
                      <a:schemeClr val="tx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チーム等</a:t>
                </a:r>
                <a:endParaRPr kumimoji="1" lang="ja-JP" altLang="en-US" sz="1600" b="1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41" name="角丸四角形 140"/>
              <p:cNvSpPr/>
              <p:nvPr/>
            </p:nvSpPr>
            <p:spPr>
              <a:xfrm>
                <a:off x="1658081" y="3410726"/>
                <a:ext cx="4985518" cy="576540"/>
              </a:xfrm>
              <a:prstGeom prst="roundRect">
                <a:avLst>
                  <a:gd name="adj" fmla="val 18601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 sz="1350"/>
              </a:p>
            </p:txBody>
          </p:sp>
        </p:grpSp>
        <p:grpSp>
          <p:nvGrpSpPr>
            <p:cNvPr id="29" name="グループ化 28"/>
            <p:cNvGrpSpPr/>
            <p:nvPr/>
          </p:nvGrpSpPr>
          <p:grpSpPr>
            <a:xfrm>
              <a:off x="1678208" y="7609222"/>
              <a:ext cx="4985518" cy="385375"/>
              <a:chOff x="1686503" y="7552990"/>
              <a:chExt cx="4985518" cy="385375"/>
            </a:xfrm>
          </p:grpSpPr>
          <p:sp>
            <p:nvSpPr>
              <p:cNvPr id="144" name="角丸四角形 143"/>
              <p:cNvSpPr/>
              <p:nvPr/>
            </p:nvSpPr>
            <p:spPr>
              <a:xfrm>
                <a:off x="1686503" y="7552990"/>
                <a:ext cx="4985518" cy="385375"/>
              </a:xfrm>
              <a:prstGeom prst="roundRect">
                <a:avLst>
                  <a:gd name="adj" fmla="val 18601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 sz="1100"/>
              </a:p>
            </p:txBody>
          </p:sp>
          <p:sp>
            <p:nvSpPr>
              <p:cNvPr id="145" name="テキスト ボックス 144"/>
              <p:cNvSpPr txBox="1"/>
              <p:nvPr/>
            </p:nvSpPr>
            <p:spPr>
              <a:xfrm>
                <a:off x="1820120" y="7594325"/>
                <a:ext cx="4701693" cy="29751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kumimoji="1" lang="ja-JP" altLang="en-US" sz="1200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多数のため収まらない場合　→　別途、一覧をご提出ください。</a:t>
                </a:r>
                <a:endParaRPr kumimoji="1" lang="en-US" altLang="ja-JP" sz="12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grpSp>
        <p:nvGrpSpPr>
          <p:cNvPr id="146" name="グループ化 145"/>
          <p:cNvGrpSpPr/>
          <p:nvPr/>
        </p:nvGrpSpPr>
        <p:grpSpPr>
          <a:xfrm>
            <a:off x="205683" y="8035798"/>
            <a:ext cx="6458043" cy="551497"/>
            <a:chOff x="185556" y="3407740"/>
            <a:chExt cx="6458043" cy="579526"/>
          </a:xfrm>
        </p:grpSpPr>
        <p:sp>
          <p:nvSpPr>
            <p:cNvPr id="147" name="角丸四角形 146"/>
            <p:cNvSpPr/>
            <p:nvPr/>
          </p:nvSpPr>
          <p:spPr>
            <a:xfrm>
              <a:off x="185556" y="3407740"/>
              <a:ext cx="1355487" cy="579526"/>
            </a:xfrm>
            <a:prstGeom prst="roundRect">
              <a:avLst>
                <a:gd name="adj" fmla="val 17786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主催者</a:t>
              </a:r>
              <a:endParaRPr kumimoji="1" lang="ja-JP" altLang="en-US" sz="16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48" name="角丸四角形 147"/>
            <p:cNvSpPr/>
            <p:nvPr/>
          </p:nvSpPr>
          <p:spPr>
            <a:xfrm>
              <a:off x="1658081" y="3410726"/>
              <a:ext cx="4985518" cy="576540"/>
            </a:xfrm>
            <a:prstGeom prst="roundRect">
              <a:avLst>
                <a:gd name="adj" fmla="val 18601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</p:grpSp>
      <p:grpSp>
        <p:nvGrpSpPr>
          <p:cNvPr id="149" name="グループ化 148"/>
          <p:cNvGrpSpPr/>
          <p:nvPr/>
        </p:nvGrpSpPr>
        <p:grpSpPr>
          <a:xfrm>
            <a:off x="205683" y="8714892"/>
            <a:ext cx="6458043" cy="551497"/>
            <a:chOff x="185556" y="3407740"/>
            <a:chExt cx="6458043" cy="579526"/>
          </a:xfrm>
        </p:grpSpPr>
        <p:sp>
          <p:nvSpPr>
            <p:cNvPr id="150" name="角丸四角形 149"/>
            <p:cNvSpPr/>
            <p:nvPr/>
          </p:nvSpPr>
          <p:spPr>
            <a:xfrm>
              <a:off x="185556" y="3407740"/>
              <a:ext cx="1355487" cy="579526"/>
            </a:xfrm>
            <a:prstGeom prst="roundRect">
              <a:avLst>
                <a:gd name="adj" fmla="val 17786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主催者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所在地</a:t>
              </a:r>
              <a:endParaRPr kumimoji="1" lang="ja-JP" altLang="en-US" sz="16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51" name="角丸四角形 150"/>
            <p:cNvSpPr/>
            <p:nvPr/>
          </p:nvSpPr>
          <p:spPr>
            <a:xfrm>
              <a:off x="1658081" y="3410726"/>
              <a:ext cx="4985518" cy="576540"/>
            </a:xfrm>
            <a:prstGeom prst="roundRect">
              <a:avLst>
                <a:gd name="adj" fmla="val 18601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</p:grpSp>
      <p:grpSp>
        <p:nvGrpSpPr>
          <p:cNvPr id="156" name="グループ化 155"/>
          <p:cNvGrpSpPr/>
          <p:nvPr/>
        </p:nvGrpSpPr>
        <p:grpSpPr>
          <a:xfrm>
            <a:off x="205683" y="6227152"/>
            <a:ext cx="6458043" cy="551497"/>
            <a:chOff x="185556" y="3407740"/>
            <a:chExt cx="6458043" cy="579526"/>
          </a:xfrm>
        </p:grpSpPr>
        <p:sp>
          <p:nvSpPr>
            <p:cNvPr id="157" name="角丸四角形 156"/>
            <p:cNvSpPr/>
            <p:nvPr/>
          </p:nvSpPr>
          <p:spPr>
            <a:xfrm>
              <a:off x="185556" y="3407740"/>
              <a:ext cx="1355487" cy="579526"/>
            </a:xfrm>
            <a:prstGeom prst="roundRect">
              <a:avLst>
                <a:gd name="adj" fmla="val 17786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参加人数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（実績）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58" name="角丸四角形 157"/>
            <p:cNvSpPr/>
            <p:nvPr/>
          </p:nvSpPr>
          <p:spPr>
            <a:xfrm>
              <a:off x="1658081" y="3410726"/>
              <a:ext cx="4985518" cy="576540"/>
            </a:xfrm>
            <a:prstGeom prst="roundRect">
              <a:avLst>
                <a:gd name="adj" fmla="val 18601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</p:grpSp>
      <p:sp>
        <p:nvSpPr>
          <p:cNvPr id="79" name="テキスト ボックス 78"/>
          <p:cNvSpPr txBox="1"/>
          <p:nvPr/>
        </p:nvSpPr>
        <p:spPr>
          <a:xfrm>
            <a:off x="438973" y="107169"/>
            <a:ext cx="5980054" cy="52322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実績疎明資料：過去の催物との類似</a:t>
            </a:r>
            <a:endParaRPr kumimoji="1" lang="en-US" altLang="ja-JP" sz="28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66" name="直線コネクタ 65"/>
          <p:cNvCxnSpPr/>
          <p:nvPr/>
        </p:nvCxnSpPr>
        <p:spPr>
          <a:xfrm>
            <a:off x="535259" y="535258"/>
            <a:ext cx="5787483" cy="0"/>
          </a:xfrm>
          <a:prstGeom prst="line">
            <a:avLst/>
          </a:prstGeom>
          <a:ln w="28575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7" name="グループ化 66"/>
          <p:cNvGrpSpPr/>
          <p:nvPr/>
        </p:nvGrpSpPr>
        <p:grpSpPr>
          <a:xfrm>
            <a:off x="205683" y="4118150"/>
            <a:ext cx="6458043" cy="511493"/>
            <a:chOff x="205683" y="4090660"/>
            <a:chExt cx="6458043" cy="511493"/>
          </a:xfrm>
        </p:grpSpPr>
        <p:sp>
          <p:nvSpPr>
            <p:cNvPr id="68" name="角丸四角形 67"/>
            <p:cNvSpPr/>
            <p:nvPr/>
          </p:nvSpPr>
          <p:spPr>
            <a:xfrm>
              <a:off x="205683" y="4090660"/>
              <a:ext cx="1355487" cy="511493"/>
            </a:xfrm>
            <a:prstGeom prst="roundRect">
              <a:avLst>
                <a:gd name="adj" fmla="val 17786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34290" rIns="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収容定員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69" name="角丸四角形 68"/>
            <p:cNvSpPr/>
            <p:nvPr/>
          </p:nvSpPr>
          <p:spPr>
            <a:xfrm>
              <a:off x="1678208" y="4093295"/>
              <a:ext cx="4985518" cy="508858"/>
            </a:xfrm>
            <a:prstGeom prst="roundRect">
              <a:avLst>
                <a:gd name="adj" fmla="val 18601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70" name="テキスト ボックス 69"/>
            <p:cNvSpPr txBox="1"/>
            <p:nvPr/>
          </p:nvSpPr>
          <p:spPr>
            <a:xfrm>
              <a:off x="3249855" y="4242731"/>
              <a:ext cx="811601" cy="26259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600"/>
                </a:lnSpc>
              </a:pPr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人</a:t>
              </a:r>
              <a:endParaRPr kumimoji="1" lang="en-US" altLang="ja-JP" sz="1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71" name="テキスト ボックス 70"/>
            <p:cNvSpPr txBox="1"/>
            <p:nvPr/>
          </p:nvSpPr>
          <p:spPr>
            <a:xfrm>
              <a:off x="5021821" y="4242731"/>
              <a:ext cx="1483769" cy="26259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600"/>
                </a:lnSpc>
              </a:pPr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収容定員なし</a:t>
              </a:r>
              <a:endParaRPr kumimoji="1" lang="en-US" altLang="ja-JP" sz="1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72" name="正方形/長方形 71"/>
            <p:cNvSpPr/>
            <p:nvPr/>
          </p:nvSpPr>
          <p:spPr>
            <a:xfrm>
              <a:off x="4560236" y="4217628"/>
              <a:ext cx="288000" cy="254190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正方形/長方形 72"/>
            <p:cNvSpPr/>
            <p:nvPr/>
          </p:nvSpPr>
          <p:spPr>
            <a:xfrm>
              <a:off x="1859277" y="4217628"/>
              <a:ext cx="288000" cy="254190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4" name="グループ化 73"/>
          <p:cNvGrpSpPr/>
          <p:nvPr/>
        </p:nvGrpSpPr>
        <p:grpSpPr>
          <a:xfrm>
            <a:off x="205683" y="4757241"/>
            <a:ext cx="6472467" cy="1342314"/>
            <a:chOff x="205683" y="4649402"/>
            <a:chExt cx="6472467" cy="1342314"/>
          </a:xfrm>
        </p:grpSpPr>
        <p:sp>
          <p:nvSpPr>
            <p:cNvPr id="75" name="角丸四角形 74"/>
            <p:cNvSpPr/>
            <p:nvPr/>
          </p:nvSpPr>
          <p:spPr>
            <a:xfrm>
              <a:off x="205683" y="4649402"/>
              <a:ext cx="1355487" cy="1342314"/>
            </a:xfrm>
            <a:prstGeom prst="roundRect">
              <a:avLst>
                <a:gd name="adj" fmla="val 8366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34290" rIns="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適切と考える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収容率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（上限）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76" name="角丸四角形 75"/>
            <p:cNvSpPr/>
            <p:nvPr/>
          </p:nvSpPr>
          <p:spPr>
            <a:xfrm>
              <a:off x="1678208" y="4652037"/>
              <a:ext cx="4985518" cy="1339679"/>
            </a:xfrm>
            <a:prstGeom prst="roundRect">
              <a:avLst>
                <a:gd name="adj" fmla="val 7089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77" name="テキスト ボックス 76"/>
            <p:cNvSpPr txBox="1"/>
            <p:nvPr/>
          </p:nvSpPr>
          <p:spPr>
            <a:xfrm>
              <a:off x="2044631" y="4789331"/>
              <a:ext cx="1949919" cy="45274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600"/>
                </a:lnSpc>
              </a:pPr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収容</a:t>
              </a:r>
              <a:r>
                <a:rPr kumimoji="1" lang="ja-JP" altLang="en-US" sz="1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定員</a:t>
              </a:r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の</a:t>
              </a:r>
              <a:endPara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>
                <a:lnSpc>
                  <a:spcPts val="1600"/>
                </a:lnSpc>
              </a:pPr>
              <a:r>
                <a:rPr kumimoji="1" lang="en-US" altLang="ja-JP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100%</a:t>
              </a:r>
              <a:r>
                <a:rPr kumimoji="1" lang="ja-JP" altLang="en-US" sz="1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以内</a:t>
              </a:r>
              <a:endParaRPr kumimoji="1" lang="en-US" altLang="ja-JP" sz="1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78" name="テキスト ボックス 77"/>
            <p:cNvSpPr txBox="1"/>
            <p:nvPr/>
          </p:nvSpPr>
          <p:spPr>
            <a:xfrm>
              <a:off x="5025723" y="4790727"/>
              <a:ext cx="1483769" cy="45274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600"/>
                </a:lnSpc>
              </a:pPr>
              <a:r>
                <a:rPr kumimoji="1" lang="ja-JP" altLang="en-US" sz="1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密にならない程度の間隔</a:t>
              </a:r>
            </a:p>
          </p:txBody>
        </p:sp>
        <p:sp>
          <p:nvSpPr>
            <p:cNvPr id="81" name="正方形/長方形 80"/>
            <p:cNvSpPr/>
            <p:nvPr/>
          </p:nvSpPr>
          <p:spPr>
            <a:xfrm>
              <a:off x="4560236" y="4825580"/>
              <a:ext cx="288000" cy="254191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正方形/長方形 83"/>
            <p:cNvSpPr/>
            <p:nvPr/>
          </p:nvSpPr>
          <p:spPr>
            <a:xfrm>
              <a:off x="1859277" y="4825580"/>
              <a:ext cx="288000" cy="254191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92" name="直線コネクタ 91"/>
            <p:cNvCxnSpPr>
              <a:stCxn id="76" idx="3"/>
              <a:endCxn id="76" idx="1"/>
            </p:cNvCxnSpPr>
            <p:nvPr/>
          </p:nvCxnSpPr>
          <p:spPr>
            <a:xfrm flipH="1">
              <a:off x="1678208" y="5321877"/>
              <a:ext cx="4985518" cy="0"/>
            </a:xfrm>
            <a:prstGeom prst="line">
              <a:avLst/>
            </a:prstGeom>
            <a:ln w="57150">
              <a:solidFill>
                <a:schemeClr val="accent2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4" name="テキスト ボックス 93"/>
            <p:cNvSpPr txBox="1"/>
            <p:nvPr/>
          </p:nvSpPr>
          <p:spPr>
            <a:xfrm>
              <a:off x="2052440" y="5494352"/>
              <a:ext cx="1949919" cy="45274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600"/>
                </a:lnSpc>
              </a:pPr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収容</a:t>
              </a:r>
              <a:r>
                <a:rPr kumimoji="1" lang="ja-JP" altLang="en-US" sz="1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定員</a:t>
              </a:r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の</a:t>
              </a:r>
              <a:endPara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>
                <a:lnSpc>
                  <a:spcPts val="1600"/>
                </a:lnSpc>
              </a:pPr>
              <a:r>
                <a:rPr kumimoji="1" lang="en-US" altLang="ja-JP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50%</a:t>
              </a:r>
              <a:r>
                <a:rPr kumimoji="1" lang="ja-JP" altLang="en-US" sz="1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以内</a:t>
              </a:r>
              <a:endParaRPr kumimoji="1" lang="en-US" altLang="ja-JP" sz="16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5" name="正方形/長方形 94"/>
            <p:cNvSpPr/>
            <p:nvPr/>
          </p:nvSpPr>
          <p:spPr>
            <a:xfrm>
              <a:off x="1859277" y="5549898"/>
              <a:ext cx="288000" cy="254191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6" name="テキスト ボックス 95"/>
            <p:cNvSpPr txBox="1"/>
            <p:nvPr/>
          </p:nvSpPr>
          <p:spPr>
            <a:xfrm>
              <a:off x="4844872" y="5351919"/>
              <a:ext cx="1833278" cy="62478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600"/>
                </a:lnSpc>
              </a:pPr>
              <a:r>
                <a:rPr kumimoji="1" lang="ja-JP" altLang="en-US" sz="1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十分な</a:t>
              </a:r>
            </a:p>
            <a:p>
              <a:pPr algn="ctr">
                <a:lnSpc>
                  <a:spcPts val="1600"/>
                </a:lnSpc>
              </a:pPr>
              <a:r>
                <a:rPr kumimoji="1" lang="ja-JP" altLang="en-US" sz="1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人と人との間隔</a:t>
              </a:r>
            </a:p>
            <a:p>
              <a:pPr algn="ctr">
                <a:lnSpc>
                  <a:spcPts val="1600"/>
                </a:lnSpc>
              </a:pPr>
              <a:r>
                <a:rPr kumimoji="1" lang="ja-JP" altLang="en-US" sz="1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（１ｍ）</a:t>
              </a:r>
            </a:p>
          </p:txBody>
        </p:sp>
        <p:sp>
          <p:nvSpPr>
            <p:cNvPr id="97" name="正方形/長方形 96"/>
            <p:cNvSpPr/>
            <p:nvPr/>
          </p:nvSpPr>
          <p:spPr>
            <a:xfrm>
              <a:off x="4560236" y="5549898"/>
              <a:ext cx="288000" cy="254191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8" name="正方形/長方形 97"/>
          <p:cNvSpPr/>
          <p:nvPr/>
        </p:nvSpPr>
        <p:spPr>
          <a:xfrm>
            <a:off x="3964670" y="4118150"/>
            <a:ext cx="412595" cy="1981404"/>
          </a:xfrm>
          <a:prstGeom prst="rect">
            <a:avLst/>
          </a:prstGeom>
          <a:solidFill>
            <a:srgbClr val="C55A1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65" name="直線コネクタ 64"/>
          <p:cNvCxnSpPr>
            <a:stCxn id="98" idx="0"/>
            <a:endCxn id="98" idx="2"/>
          </p:cNvCxnSpPr>
          <p:nvPr/>
        </p:nvCxnSpPr>
        <p:spPr>
          <a:xfrm>
            <a:off x="4170968" y="4118150"/>
            <a:ext cx="0" cy="1981404"/>
          </a:xfrm>
          <a:prstGeom prst="line">
            <a:avLst/>
          </a:prstGeom>
          <a:ln w="28575" cap="rnd">
            <a:solidFill>
              <a:schemeClr val="bg1"/>
            </a:solidFill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テキスト ボックス 79"/>
          <p:cNvSpPr txBox="1"/>
          <p:nvPr/>
        </p:nvSpPr>
        <p:spPr>
          <a:xfrm>
            <a:off x="6601187" y="9654947"/>
            <a:ext cx="53852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060091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グループ化 35"/>
          <p:cNvGrpSpPr/>
          <p:nvPr/>
        </p:nvGrpSpPr>
        <p:grpSpPr>
          <a:xfrm>
            <a:off x="91502" y="757656"/>
            <a:ext cx="6667438" cy="1197243"/>
            <a:chOff x="91502" y="1254625"/>
            <a:chExt cx="6667438" cy="1197243"/>
          </a:xfrm>
        </p:grpSpPr>
        <p:sp>
          <p:nvSpPr>
            <p:cNvPr id="12" name="ホームベース 11"/>
            <p:cNvSpPr/>
            <p:nvPr/>
          </p:nvSpPr>
          <p:spPr>
            <a:xfrm rot="5400000">
              <a:off x="672808" y="1340262"/>
              <a:ext cx="563753" cy="1659459"/>
            </a:xfrm>
            <a:prstGeom prst="homePlat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3" name="正方形/長方形 12"/>
            <p:cNvSpPr/>
            <p:nvPr/>
          </p:nvSpPr>
          <p:spPr>
            <a:xfrm>
              <a:off x="124955" y="1254625"/>
              <a:ext cx="6608092" cy="915366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5" name="角丸四角形 14"/>
            <p:cNvSpPr/>
            <p:nvPr/>
          </p:nvSpPr>
          <p:spPr>
            <a:xfrm>
              <a:off x="1130408" y="1308383"/>
              <a:ext cx="5541613" cy="807850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  <p:sp>
          <p:nvSpPr>
            <p:cNvPr id="18" name="テキスト ボックス 17"/>
            <p:cNvSpPr txBox="1"/>
            <p:nvPr/>
          </p:nvSpPr>
          <p:spPr>
            <a:xfrm>
              <a:off x="91502" y="1337152"/>
              <a:ext cx="1092355" cy="8771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endParaRPr kumimoji="1" lang="en-US" altLang="ja-JP" sz="3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過去の </a:t>
              </a:r>
              <a:endParaRPr kumimoji="1" lang="en-US" altLang="ja-JP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催物との</a:t>
              </a:r>
              <a:endParaRPr kumimoji="1" lang="en-US" altLang="ja-JP" sz="1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 類似性</a:t>
              </a:r>
            </a:p>
          </p:txBody>
        </p:sp>
        <p:sp>
          <p:nvSpPr>
            <p:cNvPr id="21" name="テキスト ボックス 20"/>
            <p:cNvSpPr txBox="1"/>
            <p:nvPr/>
          </p:nvSpPr>
          <p:spPr>
            <a:xfrm>
              <a:off x="1141466" y="1461235"/>
              <a:ext cx="5617474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過去１年以内に大声・歓声等なしで開催した催物との</a:t>
              </a:r>
              <a:endPara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類似性</a:t>
              </a:r>
              <a:r>
                <a:rPr kumimoji="1" lang="ja-JP" altLang="en-US" sz="16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をご記入ください。</a:t>
              </a:r>
              <a:endPara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82" name="正方形/長方形 81"/>
          <p:cNvSpPr/>
          <p:nvPr/>
        </p:nvSpPr>
        <p:spPr>
          <a:xfrm>
            <a:off x="124955" y="1954899"/>
            <a:ext cx="6608092" cy="7869325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sz="1350"/>
          </a:p>
        </p:txBody>
      </p:sp>
      <p:sp>
        <p:nvSpPr>
          <p:cNvPr id="79" name="テキスト ボックス 78"/>
          <p:cNvSpPr txBox="1"/>
          <p:nvPr/>
        </p:nvSpPr>
        <p:spPr>
          <a:xfrm>
            <a:off x="438973" y="107169"/>
            <a:ext cx="5980054" cy="52322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実績疎明資料：</a:t>
            </a:r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過去の催物との</a:t>
            </a:r>
            <a:r>
              <a:rPr kumimoji="1" lang="ja-JP" altLang="en-US" sz="28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類似</a:t>
            </a:r>
            <a:endParaRPr kumimoji="1" lang="en-US" altLang="ja-JP" sz="2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" name="グループ化 5"/>
          <p:cNvGrpSpPr/>
          <p:nvPr/>
        </p:nvGrpSpPr>
        <p:grpSpPr>
          <a:xfrm>
            <a:off x="205683" y="2798926"/>
            <a:ext cx="6466338" cy="1862283"/>
            <a:chOff x="205684" y="2047411"/>
            <a:chExt cx="6466338" cy="1418317"/>
          </a:xfrm>
        </p:grpSpPr>
        <p:sp>
          <p:nvSpPr>
            <p:cNvPr id="83" name="角丸四角形 82"/>
            <p:cNvSpPr/>
            <p:nvPr/>
          </p:nvSpPr>
          <p:spPr>
            <a:xfrm>
              <a:off x="205684" y="2047411"/>
              <a:ext cx="1355488" cy="1418317"/>
            </a:xfrm>
            <a:prstGeom prst="roundRect">
              <a:avLst>
                <a:gd name="adj" fmla="val 10479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催物の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類型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例：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4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音楽ジャンル</a:t>
              </a:r>
              <a:endParaRPr kumimoji="1" lang="en-US" altLang="ja-JP" sz="14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興行区分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地域性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季節性</a:t>
              </a:r>
              <a:endParaRPr kumimoji="1" lang="ja-JP" altLang="en-US" sz="16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5" name="角丸四角形 84"/>
            <p:cNvSpPr/>
            <p:nvPr/>
          </p:nvSpPr>
          <p:spPr>
            <a:xfrm>
              <a:off x="1686504" y="2050397"/>
              <a:ext cx="4985518" cy="1415331"/>
            </a:xfrm>
            <a:prstGeom prst="roundRect">
              <a:avLst>
                <a:gd name="adj" fmla="val 8605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</p:grpSp>
      <p:sp>
        <p:nvSpPr>
          <p:cNvPr id="119" name="角丸四角形 118"/>
          <p:cNvSpPr/>
          <p:nvPr/>
        </p:nvSpPr>
        <p:spPr>
          <a:xfrm>
            <a:off x="1686503" y="2061385"/>
            <a:ext cx="2448000" cy="611752"/>
          </a:xfrm>
          <a:prstGeom prst="roundRect">
            <a:avLst>
              <a:gd name="adj" fmla="val 17770"/>
            </a:avLst>
          </a:prstGeom>
          <a:solidFill>
            <a:srgbClr val="FDF3E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ja-JP" altLang="en-US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今回</a:t>
            </a:r>
            <a:r>
              <a:rPr kumimoji="1" lang="ja-JP" altLang="en-US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の催物</a:t>
            </a:r>
            <a:endParaRPr kumimoji="1" lang="ja-JP" altLang="en-US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0" name="角丸四角形 119"/>
          <p:cNvSpPr/>
          <p:nvPr/>
        </p:nvSpPr>
        <p:spPr>
          <a:xfrm>
            <a:off x="4224021" y="2054822"/>
            <a:ext cx="2448000" cy="611752"/>
          </a:xfrm>
          <a:prstGeom prst="roundRect">
            <a:avLst>
              <a:gd name="adj" fmla="val 17770"/>
            </a:avLst>
          </a:prstGeom>
          <a:solidFill>
            <a:srgbClr val="FDF3E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ja-JP" altLang="en-US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過去</a:t>
            </a:r>
            <a:r>
              <a:rPr kumimoji="1" lang="ja-JP" altLang="en-US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の催物</a:t>
            </a:r>
            <a:endParaRPr kumimoji="1" lang="ja-JP" altLang="en-US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2" name="グループ化 141"/>
          <p:cNvGrpSpPr/>
          <p:nvPr/>
        </p:nvGrpSpPr>
        <p:grpSpPr>
          <a:xfrm>
            <a:off x="205683" y="4781160"/>
            <a:ext cx="6466338" cy="2032235"/>
            <a:chOff x="205684" y="2047411"/>
            <a:chExt cx="6466338" cy="1418317"/>
          </a:xfrm>
        </p:grpSpPr>
        <p:sp>
          <p:nvSpPr>
            <p:cNvPr id="152" name="角丸四角形 151"/>
            <p:cNvSpPr/>
            <p:nvPr/>
          </p:nvSpPr>
          <p:spPr>
            <a:xfrm>
              <a:off x="205684" y="2047411"/>
              <a:ext cx="1355488" cy="1418317"/>
            </a:xfrm>
            <a:prstGeom prst="roundRect">
              <a:avLst>
                <a:gd name="adj" fmla="val 10479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来場者</a:t>
              </a:r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の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類型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例：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年齢層</a:t>
              </a:r>
              <a:endParaRPr kumimoji="1" lang="en-US" altLang="ja-JP" sz="12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男女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地域性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季節性</a:t>
              </a:r>
            </a:p>
          </p:txBody>
        </p:sp>
        <p:sp>
          <p:nvSpPr>
            <p:cNvPr id="159" name="角丸四角形 158"/>
            <p:cNvSpPr/>
            <p:nvPr/>
          </p:nvSpPr>
          <p:spPr>
            <a:xfrm>
              <a:off x="1686504" y="2050397"/>
              <a:ext cx="4985518" cy="1415331"/>
            </a:xfrm>
            <a:prstGeom prst="roundRect">
              <a:avLst>
                <a:gd name="adj" fmla="val 8415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</p:grpSp>
      <p:grpSp>
        <p:nvGrpSpPr>
          <p:cNvPr id="161" name="グループ化 160"/>
          <p:cNvGrpSpPr/>
          <p:nvPr/>
        </p:nvGrpSpPr>
        <p:grpSpPr>
          <a:xfrm>
            <a:off x="205683" y="6933345"/>
            <a:ext cx="6466338" cy="2734761"/>
            <a:chOff x="205684" y="2047411"/>
            <a:chExt cx="6466338" cy="1418317"/>
          </a:xfrm>
        </p:grpSpPr>
        <p:sp>
          <p:nvSpPr>
            <p:cNvPr id="162" name="角丸四角形 161"/>
            <p:cNvSpPr/>
            <p:nvPr/>
          </p:nvSpPr>
          <p:spPr>
            <a:xfrm>
              <a:off x="205684" y="2047411"/>
              <a:ext cx="1355488" cy="1418317"/>
            </a:xfrm>
            <a:prstGeom prst="roundRect">
              <a:avLst>
                <a:gd name="adj" fmla="val 10479"/>
              </a:avLst>
            </a:prstGeom>
            <a:solidFill>
              <a:srgbClr val="FDF3E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その他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類似性を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基礎づける事情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例：</a:t>
              </a:r>
              <a:endParaRPr kumimoji="1" lang="en-US" altLang="ja-JP" sz="16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600" b="1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開催</a:t>
              </a:r>
              <a:r>
                <a:rPr kumimoji="1" lang="ja-JP" altLang="en-US" sz="1600" b="1" dirty="0" smtClean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規模</a:t>
              </a:r>
              <a:endParaRPr kumimoji="1" lang="en-US" altLang="ja-JP" sz="12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3" name="角丸四角形 162"/>
            <p:cNvSpPr/>
            <p:nvPr/>
          </p:nvSpPr>
          <p:spPr>
            <a:xfrm>
              <a:off x="1686504" y="2050397"/>
              <a:ext cx="4985518" cy="1415331"/>
            </a:xfrm>
            <a:prstGeom prst="roundRect">
              <a:avLst>
                <a:gd name="adj" fmla="val 6655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sz="1350"/>
            </a:p>
          </p:txBody>
        </p:sp>
      </p:grpSp>
      <p:cxnSp>
        <p:nvCxnSpPr>
          <p:cNvPr id="160" name="直線コネクタ 159"/>
          <p:cNvCxnSpPr>
            <a:stCxn id="85" idx="0"/>
            <a:endCxn id="163" idx="2"/>
          </p:cNvCxnSpPr>
          <p:nvPr/>
        </p:nvCxnSpPr>
        <p:spPr>
          <a:xfrm>
            <a:off x="4179262" y="2802847"/>
            <a:ext cx="0" cy="6865259"/>
          </a:xfrm>
          <a:prstGeom prst="line">
            <a:avLst/>
          </a:prstGeom>
          <a:ln w="7620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線コネクタ 24"/>
          <p:cNvCxnSpPr/>
          <p:nvPr/>
        </p:nvCxnSpPr>
        <p:spPr>
          <a:xfrm>
            <a:off x="535259" y="535258"/>
            <a:ext cx="5787483" cy="0"/>
          </a:xfrm>
          <a:prstGeom prst="line">
            <a:avLst/>
          </a:prstGeom>
          <a:ln w="28575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テキスト ボックス 25"/>
          <p:cNvSpPr txBox="1"/>
          <p:nvPr/>
        </p:nvSpPr>
        <p:spPr>
          <a:xfrm>
            <a:off x="6601187" y="9654947"/>
            <a:ext cx="53852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7652453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1596</TotalTime>
  <Words>441</Words>
  <Application>Microsoft Office PowerPoint</Application>
  <PresentationFormat>A4 210 x 297 mm</PresentationFormat>
  <Paragraphs>109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0" baseType="lpstr">
      <vt:lpstr>メイリオ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>内閣府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寺井 大貴（新型インフル・国際感染症室）</cp:lastModifiedBy>
  <cp:revision>481</cp:revision>
  <cp:lastPrinted>2021-06-28T05:25:07Z</cp:lastPrinted>
  <dcterms:created xsi:type="dcterms:W3CDTF">2021-06-21T06:44:25Z</dcterms:created>
  <dcterms:modified xsi:type="dcterms:W3CDTF">2021-06-30T02:01:40Z</dcterms:modified>
</cp:coreProperties>
</file>

<file path=docProps/thumbnail.jpeg>
</file>